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58" r:id="rId5"/>
    <p:sldId id="259" r:id="rId6"/>
    <p:sldId id="260"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b="1" dirty="0" smtClean="0"/>
              <a:t>E COMMERCE</a:t>
            </a:r>
            <a:endParaRPr lang="en-US" sz="7200" b="1" dirty="0"/>
          </a:p>
        </p:txBody>
      </p:sp>
      <p:sp>
        <p:nvSpPr>
          <p:cNvPr id="3" name="Subtitle 2"/>
          <p:cNvSpPr>
            <a:spLocks noGrp="1"/>
          </p:cNvSpPr>
          <p:nvPr>
            <p:ph type="subTitle" idx="1"/>
          </p:nvPr>
        </p:nvSpPr>
        <p:spPr/>
        <p:txBody>
          <a:bodyPr>
            <a:normAutofit/>
          </a:bodyPr>
          <a:lstStyle/>
          <a:p>
            <a:r>
              <a:rPr lang="en-US" sz="3600" b="1" dirty="0" smtClean="0">
                <a:solidFill>
                  <a:schemeClr val="tx1"/>
                </a:solidFill>
              </a:rPr>
              <a:t>APPLICATIONS OF E COMMERCE</a:t>
            </a:r>
            <a:endParaRPr lang="en-US" sz="36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 OF ECOMMERCE</a:t>
            </a:r>
            <a:endParaRPr lang="en-US" dirty="0"/>
          </a:p>
        </p:txBody>
      </p:sp>
      <p:sp>
        <p:nvSpPr>
          <p:cNvPr id="3" name="Content Placeholder 2"/>
          <p:cNvSpPr>
            <a:spLocks noGrp="1"/>
          </p:cNvSpPr>
          <p:nvPr>
            <p:ph idx="1"/>
          </p:nvPr>
        </p:nvSpPr>
        <p:spPr/>
        <p:txBody>
          <a:bodyPr>
            <a:normAutofit fontScale="70000" lnSpcReduction="20000"/>
          </a:bodyPr>
          <a:lstStyle/>
          <a:p>
            <a:r>
              <a:rPr lang="en-US" b="1" i="1" dirty="0" smtClean="0"/>
              <a:t>Retail and Wholesale</a:t>
            </a:r>
            <a:endParaRPr lang="en-US" b="1" dirty="0" smtClean="0"/>
          </a:p>
          <a:p>
            <a:r>
              <a:rPr lang="en-US" dirty="0" smtClean="0"/>
              <a:t>Ecommerce has numerous applications in this sector. E-retailing is basically a B2C, and in some cases, a B2B sale of goods and services through online stores designed using virtual shopping carts and electronic catalogs. </a:t>
            </a:r>
            <a:endParaRPr lang="en-US" dirty="0" smtClean="0"/>
          </a:p>
          <a:p>
            <a:r>
              <a:rPr lang="en-US" dirty="0" smtClean="0"/>
              <a:t>A </a:t>
            </a:r>
            <a:r>
              <a:rPr lang="en-US" dirty="0" smtClean="0"/>
              <a:t>subset of retail ecommerce is m-commerce, or mobile commerce, wherein a consumer purchases goods and services using their mobile device through the mobile optimized site of the retailer. </a:t>
            </a:r>
            <a:endParaRPr lang="en-US" dirty="0" smtClean="0"/>
          </a:p>
          <a:p>
            <a:r>
              <a:rPr lang="en-US" dirty="0" smtClean="0"/>
              <a:t>These </a:t>
            </a:r>
            <a:r>
              <a:rPr lang="en-US" dirty="0" smtClean="0"/>
              <a:t>retailers use the E-payment method: they accept payment through credit or debit cards, online wallets or internet banking, without printing paper invoices or receipts.</a:t>
            </a:r>
          </a:p>
          <a:p>
            <a:pPr>
              <a:buNone/>
            </a:pPr>
            <a:r>
              <a:rPr lang="en-US" dirty="0" smtClean="0"/>
              <a:t>.</a:t>
            </a:r>
            <a:endParaRPr lang="en-U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 OF ECOMMERCE</a:t>
            </a:r>
            <a:endParaRPr lang="en-US" dirty="0"/>
          </a:p>
        </p:txBody>
      </p:sp>
      <p:sp>
        <p:nvSpPr>
          <p:cNvPr id="3" name="Content Placeholder 2"/>
          <p:cNvSpPr>
            <a:spLocks noGrp="1"/>
          </p:cNvSpPr>
          <p:nvPr>
            <p:ph idx="1"/>
          </p:nvPr>
        </p:nvSpPr>
        <p:spPr/>
        <p:txBody>
          <a:bodyPr>
            <a:normAutofit fontScale="62500" lnSpcReduction="20000"/>
          </a:bodyPr>
          <a:lstStyle/>
          <a:p>
            <a:r>
              <a:rPr lang="en-US" b="1" i="1" dirty="0" smtClean="0"/>
              <a:t>Online Marketing</a:t>
            </a:r>
            <a:endParaRPr lang="en-US" b="1" dirty="0" smtClean="0"/>
          </a:p>
          <a:p>
            <a:r>
              <a:rPr lang="en-US" dirty="0" smtClean="0"/>
              <a:t>This refers to the gathering of data about consumer behaviors, preferences, needs, buying patterns and so on. </a:t>
            </a:r>
            <a:endParaRPr lang="en-US" dirty="0" smtClean="0"/>
          </a:p>
          <a:p>
            <a:r>
              <a:rPr lang="en-US" dirty="0" smtClean="0"/>
              <a:t>It </a:t>
            </a:r>
            <a:r>
              <a:rPr lang="en-US" dirty="0" smtClean="0"/>
              <a:t>helps marketing activities like fixing price, negotiating, enhancing product features, and building strong customer relationships as this data can be leveraged to provide customers a tailored and enhanced purchase experience.</a:t>
            </a:r>
          </a:p>
          <a:p>
            <a:r>
              <a:rPr lang="en-US" b="1" i="1" dirty="0" smtClean="0"/>
              <a:t>Finance</a:t>
            </a:r>
            <a:endParaRPr lang="en-US" b="1" dirty="0" smtClean="0"/>
          </a:p>
          <a:p>
            <a:r>
              <a:rPr lang="en-US" dirty="0" smtClean="0"/>
              <a:t>Banks and other financial institutions are using e-commerce to a significant extent. </a:t>
            </a:r>
            <a:endParaRPr lang="en-US" dirty="0" smtClean="0"/>
          </a:p>
          <a:p>
            <a:r>
              <a:rPr lang="en-US" dirty="0" smtClean="0"/>
              <a:t>Customers </a:t>
            </a:r>
            <a:r>
              <a:rPr lang="en-US" dirty="0" smtClean="0"/>
              <a:t>can check account balances, transfer money to other accounts held by them or others, pay bills through internet banking, pay insurance premiums, and so on. Individuals can also carry out trading in stocks online, and get information about stocks to trade in from websites that display news, charts, performance reports and analyst ratings of companies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 OF ECOMMERCE</a:t>
            </a:r>
            <a:endParaRPr lang="en-US" dirty="0"/>
          </a:p>
        </p:txBody>
      </p:sp>
      <p:sp>
        <p:nvSpPr>
          <p:cNvPr id="3" name="Content Placeholder 2"/>
          <p:cNvSpPr>
            <a:spLocks noGrp="1"/>
          </p:cNvSpPr>
          <p:nvPr>
            <p:ph idx="1"/>
          </p:nvPr>
        </p:nvSpPr>
        <p:spPr/>
        <p:txBody>
          <a:bodyPr>
            <a:normAutofit fontScale="62500" lnSpcReduction="20000"/>
          </a:bodyPr>
          <a:lstStyle/>
          <a:p>
            <a:r>
              <a:rPr lang="en-US" b="1" i="1" dirty="0" smtClean="0"/>
              <a:t>Manufacturing</a:t>
            </a:r>
            <a:endParaRPr lang="en-US" b="1" dirty="0" smtClean="0"/>
          </a:p>
          <a:p>
            <a:r>
              <a:rPr lang="en-US" dirty="0" smtClean="0"/>
              <a:t>Supply chain operations also use ecommerce; usually, a few companies form a group and create an electronic exchange and facilitate purchase and sale of goods, exchange of market information, back office information like inventory control, and so on. </a:t>
            </a:r>
            <a:endParaRPr lang="en-US" dirty="0" smtClean="0"/>
          </a:p>
          <a:p>
            <a:r>
              <a:rPr lang="en-US" dirty="0" smtClean="0"/>
              <a:t>This </a:t>
            </a:r>
            <a:r>
              <a:rPr lang="en-US" dirty="0" smtClean="0"/>
              <a:t>enables the smooth flow of raw materials and finished products among the member companies and also with other businesses.</a:t>
            </a:r>
          </a:p>
          <a:p>
            <a:r>
              <a:rPr lang="en-US" b="1" i="1" dirty="0" smtClean="0"/>
              <a:t>Online Booking</a:t>
            </a:r>
            <a:endParaRPr lang="en-US" b="1" dirty="0" smtClean="0"/>
          </a:p>
          <a:p>
            <a:r>
              <a:rPr lang="en-US" dirty="0" smtClean="0"/>
              <a:t>This is something almost every one of us has done at some time – book hotels, holidays, airline tickets, travel insurance, etc. </a:t>
            </a:r>
            <a:endParaRPr lang="en-US" dirty="0" smtClean="0"/>
          </a:p>
          <a:p>
            <a:r>
              <a:rPr lang="en-US" dirty="0" smtClean="0"/>
              <a:t>These </a:t>
            </a:r>
            <a:r>
              <a:rPr lang="en-US" dirty="0" smtClean="0"/>
              <a:t>bookings and reservations are made possible through an internet booking engine or IBE</a:t>
            </a:r>
            <a:r>
              <a:rPr lang="en-US" dirty="0" smtClean="0"/>
              <a:t>.</a:t>
            </a:r>
          </a:p>
          <a:p>
            <a:r>
              <a:rPr lang="en-US" dirty="0" smtClean="0"/>
              <a:t> </a:t>
            </a:r>
            <a:r>
              <a:rPr lang="en-US" dirty="0" smtClean="0"/>
              <a:t>It is used the maximum by aviation, tour operations and hotel industry</a:t>
            </a:r>
            <a:r>
              <a:rPr lang="en-US" dirty="0" smtClean="0"/>
              <a:t>.</a:t>
            </a:r>
            <a:endParaRPr lang="en-US"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 OF ECOMMERCE</a:t>
            </a:r>
            <a:endParaRPr lang="en-US" dirty="0"/>
          </a:p>
        </p:txBody>
      </p:sp>
      <p:sp>
        <p:nvSpPr>
          <p:cNvPr id="3" name="Content Placeholder 2"/>
          <p:cNvSpPr>
            <a:spLocks noGrp="1"/>
          </p:cNvSpPr>
          <p:nvPr>
            <p:ph idx="1"/>
          </p:nvPr>
        </p:nvSpPr>
        <p:spPr/>
        <p:txBody>
          <a:bodyPr>
            <a:normAutofit fontScale="47500" lnSpcReduction="20000"/>
          </a:bodyPr>
          <a:lstStyle/>
          <a:p>
            <a:r>
              <a:rPr lang="en-US" u="sng" dirty="0" smtClean="0"/>
              <a:t>Strategy behind the </a:t>
            </a:r>
            <a:r>
              <a:rPr lang="en-US" u="sng" dirty="0" err="1" smtClean="0"/>
              <a:t>eCommerce</a:t>
            </a:r>
            <a:r>
              <a:rPr lang="en-US" u="sng" dirty="0" smtClean="0"/>
              <a:t> Market</a:t>
            </a:r>
            <a:endParaRPr lang="en-US" dirty="0" smtClean="0"/>
          </a:p>
          <a:p>
            <a:r>
              <a:rPr lang="en-US" dirty="0" smtClean="0"/>
              <a:t>The e-Commerce market depends on mainly 3 dominant elements:</a:t>
            </a:r>
          </a:p>
          <a:p>
            <a:r>
              <a:rPr lang="en-US" dirty="0" smtClean="0"/>
              <a:t>Market Requirements</a:t>
            </a:r>
          </a:p>
          <a:p>
            <a:r>
              <a:rPr lang="en-US" dirty="0" smtClean="0"/>
              <a:t>Target Customer Market</a:t>
            </a:r>
          </a:p>
          <a:p>
            <a:r>
              <a:rPr lang="en-US" dirty="0" smtClean="0"/>
              <a:t>Frequent Trends in the Industry</a:t>
            </a:r>
          </a:p>
          <a:p>
            <a:r>
              <a:rPr lang="en-US" dirty="0" smtClean="0"/>
              <a:t>How can you improve your marketing strategy for e-commerce websites? Everything you do affects the promotion of your particular online business. Doing it following a strict pattern would make wonders on your business website.</a:t>
            </a:r>
          </a:p>
          <a:p>
            <a:r>
              <a:rPr lang="en-US" dirty="0" smtClean="0"/>
              <a:t>Analysis</a:t>
            </a:r>
          </a:p>
          <a:p>
            <a:r>
              <a:rPr lang="en-US" dirty="0" smtClean="0"/>
              <a:t>Analyze the statistics and current trends in the business in the niche. Gathering as much as possible data regarding a particular industry, the product makes much difference. It should be more specific to the point to make perfect decisions.</a:t>
            </a:r>
          </a:p>
          <a:p>
            <a:r>
              <a:rPr lang="en-US" dirty="0" smtClean="0"/>
              <a:t>Understanding Consumer Data</a:t>
            </a:r>
          </a:p>
          <a:p>
            <a:r>
              <a:rPr lang="en-US" dirty="0" smtClean="0"/>
              <a:t>Setting demography always betters the business. Find out the geography, economy, particulars of potential customers. Frequently keep a check and maintain a data record on consumer surveys, consumer reports, and social media audiences.</a:t>
            </a:r>
          </a:p>
          <a:p>
            <a:r>
              <a:rPr lang="en-US" dirty="0" smtClean="0"/>
              <a:t>Research</a:t>
            </a:r>
          </a:p>
          <a:p>
            <a:r>
              <a:rPr lang="en-US" dirty="0" smtClean="0"/>
              <a:t>Research is the best way to improve business. There are a lot of competitors and a slight fall indicates serious weakness in the market. Research about the competitors, regarding their dominance, their strength, and weakness, their business goals, insights, etc.</a:t>
            </a:r>
          </a:p>
          <a:p>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 OF ECOMMERCE</a:t>
            </a:r>
            <a:endParaRPr lang="en-US" dirty="0"/>
          </a:p>
        </p:txBody>
      </p:sp>
      <p:sp>
        <p:nvSpPr>
          <p:cNvPr id="3" name="Content Placeholder 2"/>
          <p:cNvSpPr>
            <a:spLocks noGrp="1"/>
          </p:cNvSpPr>
          <p:nvPr>
            <p:ph idx="1"/>
          </p:nvPr>
        </p:nvSpPr>
        <p:spPr/>
        <p:txBody>
          <a:bodyPr>
            <a:normAutofit fontScale="77500" lnSpcReduction="20000"/>
          </a:bodyPr>
          <a:lstStyle/>
          <a:p>
            <a:r>
              <a:rPr lang="en-US" b="1" i="1" dirty="0" smtClean="0"/>
              <a:t>Online Publishing</a:t>
            </a:r>
            <a:endParaRPr lang="en-US" b="1" dirty="0" smtClean="0"/>
          </a:p>
          <a:p>
            <a:r>
              <a:rPr lang="en-US" dirty="0" smtClean="0"/>
              <a:t>This refers to the digital publication of books, magazines, catalogues, and developing digital libraries.</a:t>
            </a:r>
          </a:p>
          <a:p>
            <a:r>
              <a:rPr lang="en-US" b="1" i="1" dirty="0" smtClean="0"/>
              <a:t>Digital Advertising</a:t>
            </a:r>
            <a:endParaRPr lang="en-US" b="1" dirty="0" smtClean="0"/>
          </a:p>
          <a:p>
            <a:r>
              <a:rPr lang="en-US" dirty="0" smtClean="0"/>
              <a:t>Online advertising uses the internet to deliver promotional material to consumers; it involves a publisher, and an advertiser. </a:t>
            </a:r>
            <a:endParaRPr lang="en-US" dirty="0" smtClean="0"/>
          </a:p>
          <a:p>
            <a:r>
              <a:rPr lang="en-US" dirty="0" smtClean="0"/>
              <a:t>The </a:t>
            </a:r>
            <a:r>
              <a:rPr lang="en-US" dirty="0" smtClean="0"/>
              <a:t>advertiser provides the ads, and the publisher integrates ads into online content</a:t>
            </a:r>
            <a:r>
              <a:rPr lang="en-US" dirty="0" smtClean="0"/>
              <a:t>.</a:t>
            </a:r>
          </a:p>
          <a:p>
            <a:r>
              <a:rPr lang="en-US" dirty="0" smtClean="0"/>
              <a:t> </a:t>
            </a:r>
            <a:r>
              <a:rPr lang="en-US" dirty="0" smtClean="0"/>
              <a:t>Often there are creative agencies which create the ad and even help in the placement. Different types of ads include banner ads, social media ads, search engine marketing, retargeting, pop-up ads, and so on</a:t>
            </a:r>
            <a:r>
              <a:rPr lang="en-US" dirty="0" smtClean="0"/>
              <a:t>.</a:t>
            </a:r>
            <a:endParaRPr 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 OF ECOMMERCE</a:t>
            </a:r>
            <a:endParaRPr lang="en-US" dirty="0"/>
          </a:p>
        </p:txBody>
      </p:sp>
      <p:sp>
        <p:nvSpPr>
          <p:cNvPr id="3" name="Content Placeholder 2"/>
          <p:cNvSpPr>
            <a:spLocks noGrp="1"/>
          </p:cNvSpPr>
          <p:nvPr>
            <p:ph idx="1"/>
          </p:nvPr>
        </p:nvSpPr>
        <p:spPr/>
        <p:txBody>
          <a:bodyPr>
            <a:normAutofit fontScale="70000" lnSpcReduction="20000"/>
          </a:bodyPr>
          <a:lstStyle/>
          <a:p>
            <a:r>
              <a:rPr lang="en-US" b="1" i="1" dirty="0" smtClean="0"/>
              <a:t>Auctions</a:t>
            </a:r>
            <a:endParaRPr lang="en-US" b="1" dirty="0" smtClean="0"/>
          </a:p>
          <a:p>
            <a:r>
              <a:rPr lang="en-US" dirty="0" smtClean="0"/>
              <a:t>Online auctions bring together numerous people from various geographical locations and enable trading of items at negotiated prices, implemented with e-commerce technologies</a:t>
            </a:r>
            <a:r>
              <a:rPr lang="en-US" dirty="0" smtClean="0"/>
              <a:t>.</a:t>
            </a:r>
          </a:p>
          <a:p>
            <a:r>
              <a:rPr lang="en-US" dirty="0" smtClean="0"/>
              <a:t> </a:t>
            </a:r>
            <a:r>
              <a:rPr lang="en-US" dirty="0" smtClean="0"/>
              <a:t>It enables more people to participate in auctions. Another example of auction is bidding for seats on an airline website – window seats, and those at the front with more leg room generally get sold at a premium, depending on how much a flyer is willing to pay.</a:t>
            </a:r>
          </a:p>
          <a:p>
            <a:r>
              <a:rPr lang="en-US" dirty="0" smtClean="0"/>
              <a:t>E-Commerce is all around us today, and as an entrepreneur, you should also get into this realm if you want to expand your markets, get more customers and increase your profitability.</a:t>
            </a:r>
          </a:p>
          <a:p>
            <a:endParaRPr lang="en-US" dirty="0" smtClean="0"/>
          </a:p>
          <a:p>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TotalTime>
  <Words>800</Words>
  <Application>Microsoft Office PowerPoint</Application>
  <PresentationFormat>On-screen Show (4:3)</PresentationFormat>
  <Paragraphs>49</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E COMMERCE</vt:lpstr>
      <vt:lpstr>APPLICATIONS OF ECOMMERCE</vt:lpstr>
      <vt:lpstr>APPLICATIONS OF ECOMMERCE</vt:lpstr>
      <vt:lpstr>APPLICATIONS OF ECOMMERCE</vt:lpstr>
      <vt:lpstr>APPLICATIONS OF ECOMMERCE</vt:lpstr>
      <vt:lpstr>APPLICATIONS OF ECOMMERCE</vt:lpstr>
      <vt:lpstr>APPLICATIONS OF ECOMMERCE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OPERATING SYSTEM</dc:title>
  <dc:creator>Dell</dc:creator>
  <cp:lastModifiedBy>Dell</cp:lastModifiedBy>
  <cp:revision>22</cp:revision>
  <dcterms:created xsi:type="dcterms:W3CDTF">2006-08-16T00:00:00Z</dcterms:created>
  <dcterms:modified xsi:type="dcterms:W3CDTF">2022-07-17T18:34:17Z</dcterms:modified>
</cp:coreProperties>
</file>